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72" r:id="rId6"/>
    <p:sldId id="273" r:id="rId7"/>
    <p:sldId id="271" r:id="rId8"/>
    <p:sldId id="261" r:id="rId9"/>
    <p:sldId id="262" r:id="rId10"/>
    <p:sldId id="263" r:id="rId11"/>
    <p:sldId id="274" r:id="rId12"/>
    <p:sldId id="264" r:id="rId13"/>
    <p:sldId id="265" r:id="rId14"/>
    <p:sldId id="270" r:id="rId15"/>
    <p:sldId id="276" r:id="rId16"/>
    <p:sldId id="269" r:id="rId17"/>
    <p:sldId id="277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377A4A-FDC1-3B4A-B13C-BA6F24245D18}">
          <p14:sldIdLst>
            <p14:sldId id="256"/>
            <p14:sldId id="257"/>
          </p14:sldIdLst>
        </p14:section>
        <p14:section name="1" id="{2F0C1087-E3E3-C84C-9F00-1A7E3A11E855}">
          <p14:sldIdLst>
            <p14:sldId id="259"/>
          </p14:sldIdLst>
        </p14:section>
        <p14:section name="2" id="{75876E65-6ACB-1840-AE1D-07F1ECBC3853}">
          <p14:sldIdLst>
            <p14:sldId id="260"/>
            <p14:sldId id="272"/>
            <p14:sldId id="273"/>
            <p14:sldId id="271"/>
            <p14:sldId id="261"/>
            <p14:sldId id="262"/>
            <p14:sldId id="263"/>
            <p14:sldId id="274"/>
          </p14:sldIdLst>
        </p14:section>
        <p14:section name="3" id="{763B1059-EF4A-4C4F-B57B-69EFE4C21A6F}">
          <p14:sldIdLst>
            <p14:sldId id="264"/>
            <p14:sldId id="265"/>
            <p14:sldId id="270"/>
            <p14:sldId id="276"/>
            <p14:sldId id="269"/>
          </p14:sldIdLst>
        </p14:section>
        <p14:section name="4" id="{93603599-8CBB-2E45-9938-24B5E62FF0FA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/>
    <p:restoredTop sz="88037"/>
  </p:normalViewPr>
  <p:slideViewPr>
    <p:cSldViewPr snapToGrid="0">
      <p:cViewPr varScale="1">
        <p:scale>
          <a:sx n="100" d="100"/>
          <a:sy n="100" d="100"/>
        </p:scale>
        <p:origin x="10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10:54:44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1 128,'26'0,"-7"-3,-14 2,1-1,9 2,-5 0,4 0,21 0,-21 0,52 0,-52 0,58 0,-57 0,70 2,-68-1,34 2,-24-1,9-1,-3 2,18-3,-40 0,42 0,-40 0,43-3,-44 2,36-1,-37 2,24-3,-26 2,26-1,-25 2,41 0,-38 0,19 0,8 0,-25 0,54 0,-20 0,7 0,1 0,2 0,-1 0,-9 0,-35 0,56 0,-27 2,1-1,10 2,-43-3,24 0,-27 0,19 0,-18 0,18-3,-18 2,34-7,-31 7,47-4,-46 5,59 0,-54 0,63 0,-61 0,45 0,-51 0,45 2,-46-1,22 1,8-2,-27 0,80 3,-77-2,34 0,0 0,-35-1,67 0,-71 0,43-2,-47 1,23-4,-18-1,1 2,6-4,-14 4,40-4,-33 4,57-10,-58 12,66-9,-61 11,67-6,-68 6,62-3,-65 3,71 0,-70 0,69 0,-69 0,64 0,-65 0,28 0,0 0,-28 0,73 0,-71 0,38 0,2 0,-31 0,30 0,-1 0,-33 0,29 1,-1 1,-31-2,80 3,-83-3,74 0,-20 0,-6 0,-8 0,-8 0,-30 0,67 0,-71 0,53 0,-54 0,32 0,-35 0,14 0,-19-3,13 3,-12-6,18 6,-15-3,26 0,-25 3,41-3,-38 3,54 0,-50 0,56 3,-57-3,46 3,-50-3,46 3,-44-3,42 3,-45-3,32 0,-33 0,17 0,-20 0,5 0,2 0,-7 0,7 0,16 0,-18 0,60 0,-53 0,62 0,-64 0,55 0,-58 0,56 0,-57 0,38 0,-41 0,12 0,-1-3,16 0,-9-1,31 2,-46 2,53 0,-51 0,65 0,-64 0,56 0,-59 0,59 0,-56 0,64 0,-63 0,66 0,-64 0,64 0,-68 0,25 0,-2 0,-24 0,50 0,-52 0,50 0,-49 0,62 0,-59 0,37 1,3 0,-32 0,38 1,-1-1,-36-1,33 0,1 0,-33 0,34-1,-2-1,-36 1,76-1,-82-1,62 2,-64-1,44 2,-46 0,25-3,-28 2,8-1,-9-1,-1 0,7-1,-7 2,7 2,-5 0,0 0,5-3,-7 2,7-1,-2 2,-2 0,4 0,-2 0,-2 0,14 0,-14 0,22 0,-23 0,10 0,-13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10:54:47.2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1 161,'54'-3,"0"0,-9 0,46 0,-82 3,2 0,-1 0,88 3,-10-3,-33 2,2-1,15-1,-11 0,-32 0,26 0,-4 0,-35 0,48 0,-51 0,62 0,-59 0,74 0,-73 0,41-3,3-1,-36 3,44-3,-1 1,-43 3,50 0,2 0,-47 0,39 0,-2 0,-47 0,79-3,-81 3,73-3,-76 0,65 3,-65-3,63 3,-64 0,66-3,-64 3,78-3,-75 0,38 3,2 0,-37-3,32 1,-1 1,-37 1,67-3,-68 3,60 0,-59 0,52 0,-52 0,66 0,-61 0,30 0,0 0,-31 0,66 0,-73 0,67 3,-63-3,76 3,-76-3,82 0,-78 0,42 0,4 0,-37 0,42 0,-3 0,-45 0,38-2,-1-1,-40 1,32-3,-1-1,-36 5,61-10,-63 10,53-10,-54 10,54-10,-53 10,47-10,-49 10,28-7,-31 7,31-7,-28 7,55-10,-52 10,60-7,-58 7,61-4,-60 4,70-2,-71 3,71 0,-73 0,71 3,-70-2,66 1,-66-2,34 1,3 1,-29-1,38 1,-1 1,-36-2,36 0,-1 0,-34-1,27 1,-2 1,-32-1,63 1,-66-2,74 0,-72 0,38 0,2 0,-34 0,42 0,-1 0,-40 0,37 0,-2 0,-41 0,45 0,3 0,-41 0,59 0,3 0,-54 0,44 0,-4 0,-53 0,35 0,0 0,-36 0,31 0,-1 0,-34 0,51 0,-56 0,29-3,-31 3,21-6,-21 6,10-3,-12 3,1 0,6-3,-3 3,3-3,13 3,-16 0,43 0,-41 0,62 0,-60 0,71 0,-70 0,80 0,-78 0,37 0,2 0,-35 0,30 1,-2 1,-31-2,32 4,2 0,-33-2,71 3,-79-5,39 0,-40 0,21 0,-24 0,14 0,-14 0,14 0,-14 0,13 0,-13 0,6 0,-2 0,-5 0,9 0,-8 0,3 0,0 0,-4 0,7 0,-4-3,-1 3,2-6,-2 3,3 0,-3 0,5 0,-6 2,6-1,-5 2,0 0,13 0,-13 0,16 0,-18 0,9 2,-8-1,6 4,-5-4,3 2,0-3,-3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10:54:48.7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97,'22'-10,"-3"2,-10 6,-2 1,7-2,-5 1,3 1,2-4,-6 4,27-4,-23 4,52-2,-50 3,82 3,-76-2,39 0,-1 0,-38-1,76 0,-79 0,64 3,-63-3,68 3,-68-3,63 0,-64 0,66 0,-67 0,64 0,-63 0,56-3,-56 3,50-6,-55 6,39-6,-40 6,40-6,-39 6,58-8,-53 6,61-3,-60 5,62-3,-64 3,66-3,-67 3,63 0,-64 0,64-3,-60 3,60-3,-61 0,47 0,-52-1,26 2,-30 2,6 0,-3 0,-4 0,7 0,0 0,-3 0,27 0,-26 0,25 0,-29 0,17 0,-17 0,9 0,-8-3,-3 2,8-1,-4 2,2 0,-1 0,-2 0,3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09:59:42.7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1 145,'22'-10,"-3"2,-13 8,14-2,-1 1,3-2,24 1,-33 1,80-7,-23 4,6-5,21 6,-81 0,43 3,-50 0,23 0,-22 0,23 0,-25 0,22 0,-21 0,21 0,-21-2,20 1,-19-2,35 0,-32 3,56-6,-53 6,53-3,-56 3,45 0,-45 0,38 0,-40 0,21-3,-24 3,6-3,0 3,-6 0,5-3,1 0,-6 0,6 0,8 0,4 3,0-3,6 3,-23 0,23-3,-22 3,28-6,-28 6,35-8,-33 6,36-6,-37 8,13-3,4 0,-4 0,6-1,3 2,-24 2,18 0,-19 0,11-3,-11 2,8-1,-9 2,5 0,-1 0,-4 0,7 0,-5 0,1 0,4 0,-7 0,7 0,-5 0,0 0,5 0,-7 0,7 0,-4 0,-1 0,2 5,-7 4,1 1,-7 4,-2-5,1 1,-5 4,7-7,-7 12,4-14,-2 16,3-15,-3 10,6-6,-6 1,6-1,-8 1,4-4,-10 4,6-7,-14 6,13-8,-21 11,21-11,-32 11,30-12,-65 10,58-10,-36 5,5-4,32-1,-41-3,-3 0,38 0,-39-4,2 0,40 5,-79-10,76 10,-54-4,62 5,-31 0,36 0,-26 0,27 0,-24 0,24 0,-37 0,33 0,-50-3,23 0,-2-1,-12 2,42 2,-28-3,30 2,-20-4,21 4,-24-4,23 4,-20-1,22 2,-22 0,20 0,-15 0,19 0,-14 0,11 0,-15 0,16 0,-12 0,13 0,-7 2,4 1,1 3,3 6,3-5,3 7,0-5,0 0,3 5,0-6,3 3,3-5,5 2,-3-1,24 7,-24-10,38 10,-38-13,56 4,-49-5,71 0,-70 0,32 0,-5-2,-25 1,55-7,-42 1,6 1,-3-5,-27 9,30-11,-29 11,40-11,-39 11,52-8,-49 8,52-8,-55 8,44-6,-44 7,34-1,-36 2,28-3,-28 2,35-4,-33 4,36-4,-37 4,40-1,-38 2,43-3,-44 2,33-1,-37-1,26 0,-27-1,25 2,-23 2,34 0,-31 0,18 0,23 2,-35-1,57 4,-61-4,38 4,-38-4,24 2,-30-3,6 0,-3 0,-4 0,7 0,-5-3,1 2,3-2,-5 1,-32 12,16-8,-27 10,18-5,8-5,-72 14,24-16,-7-3,-27 2,-1-2,26-2,2-2,-29-8,16 0,49 9,-38-9,3 2,44 10,-73-20,76 20,-65-13,66 15,-61-7,62 7,-56-2,59 1,-48 1,50-2,-35 3,34 0,-20 0,22 0,-17 0,17 0,-14 0,14 0,-9 0,10 0,-12 6,11-5,-9 7,10-7,-10 9,9-8,-16 9,15-8,-24 3,23-3,-12 0,16-3,-14 3,11-3,-21 3,21-3,-18 0,18 0,-18 0,18 0,-13 0,14 0,-6 0,5 0,0 0,-6 0,8 0,-7 0,5 0,-1 0,-7 3,9-3,-6 3,6 0,1 0,-7 3,7-3,-5 2,33 4,-15-4,21 3,-24-8,0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09:56:06.8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50,'26'-4,"-4"1,-16 3,10 0,1 0,25 0,-22 0,52 6,-56-5,70 7,-71-7,52 1,-55-2,28 0,-31 0,10 0,-13 0,8 0,-4-2,13-2,-12 1,21 0,-22 3,33-2,-31 1,15-2,2 1,-17 1,29-2,-33 3,30-2,-6 1,1-2,7 3,-31 0,24 0,-24 0,18 0,-19 0,17 0,-17 0,33 0,-30 0,43 0,-42 0,47 3,-46-3,62 6,-59-6,48 3,-54 0,33-3,-32 3,27-3,-29 0,26 0,-25 0,33 0,-32 0,35 0,-36 0,36 0,-35 0,32 0,-33 0,28 0,-28 0,25 0,-26 0,18-3,-19 3,22-6,-20 6,28-6,-28 6,25-6,-26 6,21-6,-22 6,19-3,-18 3,21-3,-21 3,26-3,-25 3,25 0,-26 0,26-3,-25 3,23-3,-25 3,25 0,-23 0,30 0,-30 0,39 0,-37 0,31 0,-34 0,15-3,-16 2,3-1,3 2,-6 0,6 0,7 0,-8 0,49 0,-43 0,50 0,-57 0,52 2,-49-1,57 4,-58-4,45 4,-48-4,29 2,-30-3,19 0,-20 0,29 0,-27 0,40 0,-39 0,39 0,-40 0,16 0,-5 0,-7 0,8 0,-9 0,-7 0,7 0,-5-3,9 2,-8-1,14 2,-15 0,26 0,-25 0,44 0,-38 0,55 0,-55 0,22 0,-3 2,-22-1,49 2,-50-3,47 2,-46-1,43 2,-44-3,41 0,-41 0,44 2,-40-1,51 4,-50-4,63 4,-64-4,62 4,-62-4,52 1,-52-2,34 0,-40 0,17 0,-19 0,8 0,7 0,-7 0,11 0,-20 0,28 3,-23-2,47 1,-46-2,51 0,-50 0,47 3,-48-2,19 1,-10-2,-12 0,30 0,-29 0,29 0,-12 3,-1-2,13 1,-30-2,17 0,-19 0,16 0,-15 0,37 0,-33 0,45 0,-45 0,43 0,-44 0,44 0,-43 0,40 3,-41-2,33 1,-34 1,29-3,-30 3,33-3,-32 0,43 0,-41 0,48 0,-48 0,46 0,-47 0,36 0,-37 0,32-3,-32 3,24-6,-27 6,17-8,-17 6,21-6,-19 8,20-3,-22 3,27-5,-24 3,35-6,-35 8,34-3,-34 3,38 0,-38 0,32 0,-33 0,25 0,-26 0,26 0,-25 0,23-3,-25 3,19-3,-18 3,21-3,-21 3,26-3,-25 3,22 0,-23 0,7 0,-7 0,3 0,-2 0,12 0,-14 0,22 0,-21 0,11 0,-15 0,7-3,-2 2,4-1,-5 2,5 0,-6 0,16 0,-15 0,18 0,-19 0,20 0,-19 0,13 0,-16 0,5 0,1 0,-2 0,7 0,-10 0,4 0,1 0,-2-3,1 2,1-1,-3 2,3 0,0 0,-3 0,2 0,-1 0,1 0,1 0,-2 0,1 0,-2 0,3 0,3 0,-6 0,3 0,-1 0,-4 0,7 0,-5 2,1-1,-2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08/17/2023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77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994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018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3667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3128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964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4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F92-9D33-66D7-5AE0-7D14F9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5C0C942E-B357-4B24-A8DE-E73810A0DDCC}" type="datetime4">
              <a:rPr lang="en-US" altLang="ko-KR" smtClean="0"/>
              <a:t>August 17,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B371-1DB0-777D-C3F2-B966D20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C110-F672-77F5-0BC6-4A5C4B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1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5174640"/>
          </a:xfrm>
        </p:spPr>
        <p:txBody>
          <a:bodyPr>
            <a:normAutofit/>
          </a:bodyPr>
          <a:lstStyle>
            <a:lvl1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1F5A-5292-1C89-15F8-FBD9B51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75E5B2C0-4488-4A3B-98DF-C0A7B033E482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021D-1529-AB02-FE82-0CC4962B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 dirty="0"/>
              <a:t> / </a:t>
            </a:r>
            <a:r>
              <a:rPr lang="en-US" altLang="ko-KR" dirty="0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D956-A804-19E3-CA29-C3415780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20A99565-3001-47C7-9431-1B34D58F8107}" type="datetime4">
              <a:rPr lang="en-US" altLang="ko-KR" smtClean="0"/>
              <a:t>August 17,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30D-DB97-15D9-674C-8EF0C154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r>
              <a:rPr lang="en-KR" sz="2800" b="1" dirty="0"/>
              <a:t>Improving Deep Neural Networks:</a:t>
            </a:r>
            <a:br>
              <a:rPr lang="en-KR" sz="2800" b="1" dirty="0"/>
            </a:br>
            <a:r>
              <a:rPr lang="en-KR" sz="2800" b="1" dirty="0"/>
              <a:t>Hyperparameter Tuning, Batch Normalization and Programming Frameworks</a:t>
            </a:r>
            <a:br>
              <a:rPr lang="en-KR" sz="2800" b="1" dirty="0"/>
            </a:br>
            <a:r>
              <a:rPr lang="ko-KR" altLang="en-US" sz="2800" b="1" dirty="0"/>
              <a:t> </a:t>
            </a:r>
            <a:r>
              <a:rPr lang="en-US" altLang="ko-KR" sz="2800" b="1" dirty="0"/>
              <a:t>(Andrew Ng)</a:t>
            </a:r>
            <a:br>
              <a:rPr lang="en-KR" sz="2800" b="1" dirty="0"/>
            </a:br>
            <a:br>
              <a:rPr lang="en-KR" sz="2800" b="1" dirty="0"/>
            </a:br>
            <a:r>
              <a:rPr lang="en-KR" sz="2800" b="1" dirty="0"/>
              <a:t>&lt;Week 3 Assignment&gt;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Student, Junior)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Dept. of Embedded-Systems Engineering, INU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0A67-6E94-4625-8947-C57534E52BE3}" type="datetime4">
              <a:rPr lang="en-US" altLang="ko-KR" smtClean="0"/>
              <a:t>August 17, 2023</a:t>
            </a:fld>
            <a:endParaRPr lang="en-K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ED5D9-E041-FE4A-F298-165A262B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 – </a:t>
            </a:r>
            <a:r>
              <a:rPr lang="en-KR" dirty="0"/>
              <a:t>Initialize the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9841"/>
            <a:ext cx="10515599" cy="527122"/>
          </a:xfrm>
        </p:spPr>
        <p:txBody>
          <a:bodyPr/>
          <a:lstStyle/>
          <a:p>
            <a:r>
              <a:rPr lang="en-US" dirty="0"/>
              <a:t>Xavier normal initializer </a:t>
            </a:r>
            <a:r>
              <a:rPr lang="en-US" dirty="0" err="1"/>
              <a:t>를</a:t>
            </a:r>
            <a:r>
              <a:rPr lang="en-US" dirty="0"/>
              <a:t> </a:t>
            </a:r>
            <a:r>
              <a:rPr lang="en-US" dirty="0" err="1"/>
              <a:t>적용해</a:t>
            </a:r>
            <a:r>
              <a:rPr lang="en-US" dirty="0"/>
              <a:t> W, b </a:t>
            </a:r>
            <a:r>
              <a:rPr lang="en-US" dirty="0" err="1"/>
              <a:t>들을</a:t>
            </a:r>
            <a:r>
              <a:rPr lang="en-US" dirty="0"/>
              <a:t> </a:t>
            </a:r>
            <a:r>
              <a:rPr lang="en-US" dirty="0" err="1"/>
              <a:t>생성함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69A3-452E-4C97-BDEA-7C63B5CDAB40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37A779-8577-5A20-D008-7D996B6C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2323"/>
            <a:ext cx="5124940" cy="4566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174C1-3CE7-92BE-6797-9DE4D45C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56" y="1002323"/>
            <a:ext cx="4636592" cy="3983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B1CB4-8BB8-C151-FD1C-9FFD2974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31" y="4752748"/>
            <a:ext cx="1219209" cy="8176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EDF74-988E-D6E3-A2E2-582D30DA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7789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 – </a:t>
            </a:r>
            <a:r>
              <a:rPr lang="en-KR" dirty="0"/>
              <a:t>Initialize the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4A1C-F2C0-498A-9882-424BF0B358C9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1416B-B53A-B75A-E2E7-E1B225C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34" y="1002323"/>
            <a:ext cx="3530885" cy="517233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3951D5-722B-01EF-774F-255708FC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4134756"/>
          </a:xfrm>
        </p:spPr>
        <p:txBody>
          <a:bodyPr/>
          <a:lstStyle/>
          <a:p>
            <a:r>
              <a:rPr lang="en-KR" dirty="0"/>
              <a:t>The Glorot normal initializer, also called Xavier normal initializer.</a:t>
            </a:r>
          </a:p>
          <a:p>
            <a:pPr lvl="1"/>
            <a:r>
              <a:rPr lang="en-KR" dirty="0"/>
              <a:t>Xavier initialization을 수행하려면</a:t>
            </a:r>
            <a:r>
              <a:rPr lang="en-US" altLang="ko-KR" dirty="0"/>
              <a:t>, </a:t>
            </a:r>
            <a:r>
              <a:rPr lang="en-US" dirty="0"/>
              <a:t>input unit </a:t>
            </a:r>
            <a:r>
              <a:rPr lang="en-US" dirty="0" err="1"/>
              <a:t>개수와</a:t>
            </a:r>
            <a:r>
              <a:rPr lang="en-US" dirty="0"/>
              <a:t> output unit </a:t>
            </a:r>
            <a:r>
              <a:rPr lang="en-US" dirty="0" err="1"/>
              <a:t>개수를</a:t>
            </a:r>
            <a:r>
              <a:rPr lang="en-US" dirty="0"/>
              <a:t> </a:t>
            </a:r>
            <a:r>
              <a:rPr lang="en-US" dirty="0" err="1"/>
              <a:t>알아야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방식으로</a:t>
            </a:r>
            <a:r>
              <a:rPr lang="en-US" dirty="0"/>
              <a:t> initialization </a:t>
            </a:r>
            <a:r>
              <a:rPr lang="en-US" dirty="0" err="1"/>
              <a:t>할</a:t>
            </a:r>
            <a:r>
              <a:rPr lang="en-US" dirty="0"/>
              <a:t> </a:t>
            </a:r>
            <a:r>
              <a:rPr lang="en-US" dirty="0" err="1"/>
              <a:t>때에</a:t>
            </a:r>
            <a:r>
              <a:rPr lang="en-US" altLang="ko-KR" dirty="0"/>
              <a:t>, function call</a:t>
            </a:r>
            <a:r>
              <a:rPr lang="ko-KR" altLang="en-US" dirty="0"/>
              <a:t>시 넘겨주는 </a:t>
            </a:r>
            <a:r>
              <a:rPr lang="en-US" altLang="ko-KR" dirty="0"/>
              <a:t>parameter</a:t>
            </a:r>
            <a:r>
              <a:rPr lang="ko-KR" altLang="en-US" dirty="0"/>
              <a:t>는 </a:t>
            </a:r>
            <a:r>
              <a:rPr lang="en-US" altLang="ko-KR" dirty="0"/>
              <a:t>seed</a:t>
            </a:r>
            <a:r>
              <a:rPr lang="ko-KR" altLang="en-US" dirty="0"/>
              <a:t>와 </a:t>
            </a:r>
            <a:r>
              <a:rPr lang="en-US" altLang="ko-KR" dirty="0"/>
              <a:t>shape </a:t>
            </a:r>
            <a:r>
              <a:rPr lang="ko-KR" altLang="en-US" dirty="0"/>
              <a:t>밖에 없는데</a:t>
            </a:r>
            <a:r>
              <a:rPr lang="en-US" altLang="ko-KR" dirty="0"/>
              <a:t>, </a:t>
            </a:r>
            <a:r>
              <a:rPr lang="ko-KR" altLang="en-US" dirty="0"/>
              <a:t>어떤 숫자를 근거로 </a:t>
            </a:r>
            <a:r>
              <a:rPr lang="en-US" altLang="ko-KR" dirty="0"/>
              <a:t>Xavier initialization</a:t>
            </a:r>
            <a:r>
              <a:rPr lang="ko-KR" altLang="en-US" dirty="0"/>
              <a:t>을 올바르게 구현하는지 잘 모르겠음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layer의</a:t>
            </a:r>
            <a:r>
              <a:rPr lang="en-US" dirty="0"/>
              <a:t> unit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altLang="ko-KR" dirty="0"/>
              <a:t>: 25</a:t>
            </a:r>
          </a:p>
          <a:p>
            <a:pPr lvl="1"/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layer</a:t>
            </a:r>
            <a:r>
              <a:rPr lang="ko-KR" altLang="en-US" dirty="0"/>
              <a:t>의 </a:t>
            </a:r>
            <a:r>
              <a:rPr lang="en-US" altLang="ko-KR" dirty="0"/>
              <a:t>unit </a:t>
            </a:r>
            <a:r>
              <a:rPr lang="ko-KR" altLang="en-US" dirty="0"/>
              <a:t>수 </a:t>
            </a:r>
            <a:r>
              <a:rPr lang="en-US" altLang="ko-KR" dirty="0"/>
              <a:t>: 12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layer의</a:t>
            </a:r>
            <a:r>
              <a:rPr lang="en-US" dirty="0"/>
              <a:t> unit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altLang="ko-KR" dirty="0"/>
              <a:t>: 6</a:t>
            </a:r>
            <a:endParaRPr lang="en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CC672-C009-1525-5AB7-F7D0F3CB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2954677"/>
            <a:ext cx="6098107" cy="84111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561569-CCD9-48E6-279B-3182178F6ABA}"/>
                  </a:ext>
                </a:extLst>
              </p14:cNvPr>
              <p14:cNvContentPartPr/>
              <p14:nvPr/>
            </p14:nvContentPartPr>
            <p14:xfrm>
              <a:off x="8008062" y="2191015"/>
              <a:ext cx="3027600" cy="4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561569-CCD9-48E6-279B-3182178F6A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2422" y="2119375"/>
                <a:ext cx="30992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D6263A-548E-C81D-55E2-19203494050B}"/>
                  </a:ext>
                </a:extLst>
              </p14:cNvPr>
              <p14:cNvContentPartPr/>
              <p14:nvPr/>
            </p14:nvContentPartPr>
            <p14:xfrm>
              <a:off x="8023902" y="2322415"/>
              <a:ext cx="3216600" cy="57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D6263A-548E-C81D-55E2-1920349405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8262" y="2250775"/>
                <a:ext cx="3288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E2C544-5300-9C4A-296C-66CA12BCA291}"/>
                  </a:ext>
                </a:extLst>
              </p14:cNvPr>
              <p14:cNvContentPartPr/>
              <p14:nvPr/>
            </p14:nvContentPartPr>
            <p14:xfrm>
              <a:off x="8014182" y="2443735"/>
              <a:ext cx="892080" cy="3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E2C544-5300-9C4A-296C-66CA12BCA2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78542" y="2372095"/>
                <a:ext cx="963720" cy="1789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0700596-304D-B164-25A6-FA235230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7848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KR" dirty="0"/>
              <a:t>Building Yout First Neural Network in TensorFlow - Implement Forward prop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KR" dirty="0"/>
              <a:t>orward propagation을 구현하는 부분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Tf.add</a:t>
            </a:r>
            <a:r>
              <a:rPr lang="en-US" altLang="ko-KR" dirty="0"/>
              <a:t>()</a:t>
            </a:r>
            <a:r>
              <a:rPr lang="ko-KR" altLang="en-US" dirty="0"/>
              <a:t>는 각 요소를 더하는 연산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Tf.keras.activations.relu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 err="1"/>
              <a:t>relu</a:t>
            </a:r>
            <a:r>
              <a:rPr lang="en-US" altLang="ko-KR" dirty="0"/>
              <a:t> function</a:t>
            </a:r>
            <a:r>
              <a:rPr lang="ko-KR" altLang="en-US" dirty="0"/>
              <a:t>에 대입하는 연산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</a:t>
            </a:r>
            <a:r>
              <a:rPr lang="en-US" altLang="ko-KR" dirty="0"/>
              <a:t>3</a:t>
            </a:r>
            <a:r>
              <a:rPr lang="ko-KR" altLang="en-US" dirty="0"/>
              <a:t>번 반복해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layer</a:t>
            </a:r>
            <a:r>
              <a:rPr lang="ko-KR" altLang="en-US" dirty="0" err="1"/>
              <a:t>를</a:t>
            </a:r>
            <a:r>
              <a:rPr lang="ko-KR" altLang="en-US" dirty="0"/>
              <a:t> 통과한 것처럼 만듦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다만</a:t>
            </a:r>
            <a:r>
              <a:rPr lang="en-US" altLang="ko-KR" dirty="0"/>
              <a:t>, A3</a:t>
            </a:r>
            <a:r>
              <a:rPr lang="ko-KR" altLang="en-US" dirty="0"/>
              <a:t>을 반환하지 않음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en-US" altLang="ko-KR" baseline="30000" dirty="0"/>
              <a:t>rd</a:t>
            </a:r>
            <a:r>
              <a:rPr lang="en-US" altLang="ko-KR" dirty="0"/>
              <a:t> layer</a:t>
            </a:r>
            <a:r>
              <a:rPr lang="ko-KR" altLang="en-US" dirty="0"/>
              <a:t>의 </a:t>
            </a:r>
            <a:r>
              <a:rPr lang="en-US" altLang="ko-KR" dirty="0"/>
              <a:t>activation function</a:t>
            </a:r>
            <a:r>
              <a:rPr lang="ko-KR" altLang="en-US" dirty="0"/>
              <a:t>을 적용하지 않은 </a:t>
            </a:r>
            <a:r>
              <a:rPr lang="en-US" altLang="ko-KR" dirty="0"/>
              <a:t>Z3</a:t>
            </a:r>
            <a:r>
              <a:rPr lang="ko-KR" altLang="en-US" dirty="0"/>
              <a:t>을 반환함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Z3.shape == (6, 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A8DE2-A209-4601-876F-32001AE3B1AB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EE92F-8C1C-1D32-8D2A-EF0384B7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60" y="1002323"/>
            <a:ext cx="4982540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8E1C8-9526-877C-FAA3-8F368514E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273" y="3589643"/>
            <a:ext cx="1358900" cy="10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CD03D-58F7-B40C-D8BD-0184C1E6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4562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KR" dirty="0"/>
              <a:t>Building Yout First Neural Network in TensorFlow - Compute the Total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F47C1-79EC-671C-CA28-81EE3104D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5499295" cy="5174640"/>
              </a:xfrm>
            </p:spPr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KR" dirty="0"/>
                  <a:t>rain example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개에 대해서 </a:t>
                </a:r>
                <a:r>
                  <a:rPr lang="en-US" altLang="ko-KR" dirty="0"/>
                  <a:t>loss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구함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Class가</a:t>
                </a:r>
                <a:r>
                  <a:rPr lang="en-US" dirty="0"/>
                  <a:t> </a:t>
                </a:r>
                <a:r>
                  <a:rPr lang="en-US" altLang="ko-KR" dirty="0"/>
                  <a:t>{0, 1, 2, 3, 4, 5}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단계임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>
                    <a:solidFill>
                      <a:srgbClr val="0070C0"/>
                    </a:solidFill>
                  </a:rPr>
                  <a:t>One hot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encording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된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y</a:t>
                </a:r>
                <a:r>
                  <a:rPr lang="ko-KR" altLang="en-US" dirty="0"/>
                  <a:t>와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(6, 1) vector</a:t>
                </a:r>
                <a:r>
                  <a:rPr lang="ko-KR" altLang="en-US" dirty="0">
                    <a:solidFill>
                      <a:srgbClr val="00B050"/>
                    </a:solidFill>
                  </a:rPr>
                  <a:t>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ko-KR" dirty="0">
                    <a:solidFill>
                      <a:srgbClr val="00B050"/>
                    </a:solidFill>
                  </a:rPr>
                  <a:t>z3)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loss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계산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각</a:t>
                </a:r>
                <a:r>
                  <a:rPr lang="en-US" dirty="0"/>
                  <a:t> </a:t>
                </a:r>
                <a:r>
                  <a:rPr lang="en-US" dirty="0" err="1"/>
                  <a:t>index의</a:t>
                </a:r>
                <a:r>
                  <a:rPr lang="en-US" dirty="0"/>
                  <a:t> </a:t>
                </a:r>
                <a:r>
                  <a:rPr lang="en-US" altLang="ko-KR" dirty="0"/>
                  <a:t>loss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구한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모두 더함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Cross_entropy</a:t>
                </a:r>
                <a:r>
                  <a:rPr lang="en-US" dirty="0"/>
                  <a:t> </a:t>
                </a:r>
                <a:r>
                  <a:rPr lang="en-US" dirty="0" err="1"/>
                  <a:t>구하는</a:t>
                </a:r>
                <a:r>
                  <a:rPr lang="en-US" dirty="0"/>
                  <a:t> </a:t>
                </a:r>
                <a:r>
                  <a:rPr lang="en-US" dirty="0" err="1"/>
                  <a:t>function의</a:t>
                </a:r>
                <a:r>
                  <a:rPr lang="en-US" dirty="0"/>
                  <a:t> parameter </a:t>
                </a:r>
                <a:r>
                  <a:rPr lang="en-US" altLang="ko-KR" dirty="0"/>
                  <a:t>: </a:t>
                </a:r>
              </a:p>
              <a:p>
                <a:pPr lvl="2"/>
                <a:r>
                  <a:rPr lang="en-US" dirty="0" err="1"/>
                  <a:t>From_logits</a:t>
                </a:r>
                <a:r>
                  <a:rPr lang="en-US" dirty="0"/>
                  <a:t>=True </a:t>
                </a:r>
                <a:r>
                  <a:rPr lang="en-US" dirty="0" err="1"/>
                  <a:t>하면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적용해서 </a:t>
                </a:r>
                <a:r>
                  <a:rPr lang="en-US" dirty="0" err="1"/>
                  <a:t>Cross_entropy</a:t>
                </a:r>
                <a:r>
                  <a:rPr lang="en-US" dirty="0"/>
                  <a:t> </a:t>
                </a:r>
                <a:r>
                  <a:rPr lang="ko-KR" altLang="en-US" dirty="0"/>
                  <a:t>계산해줌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F47C1-79EC-671C-CA28-81EE3104D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5499295" cy="5174640"/>
              </a:xfrm>
              <a:blipFill>
                <a:blip r:embed="rId3"/>
                <a:stretch>
                  <a:fillRect l="-460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0D019-2F27-4737-8AAF-F8F610CC4375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93AB7-28DB-D77F-B3A1-9EF4B998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97" y="1002323"/>
            <a:ext cx="4948303" cy="4828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6F8C6-3206-9BBC-EB85-AE0CC6EDF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997" y="2501889"/>
            <a:ext cx="3587678" cy="10877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3442CE-4D9E-55BE-72E7-395CD9C05FBA}"/>
                  </a:ext>
                </a:extLst>
              </p14:cNvPr>
              <p14:cNvContentPartPr/>
              <p14:nvPr/>
            </p14:nvContentPartPr>
            <p14:xfrm>
              <a:off x="10025142" y="5437135"/>
              <a:ext cx="807120" cy="12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3442CE-4D9E-55BE-72E7-395CD9C05F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89502" y="5365495"/>
                <a:ext cx="878760" cy="273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4A6E63F-279B-B420-EE68-06F3F4CF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5840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KR" dirty="0"/>
              <a:t>Building Yout First Neural Network in TensorFlow - Train the Model (Setting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574" y="1005840"/>
            <a:ext cx="4261925" cy="5174640"/>
          </a:xfrm>
        </p:spPr>
        <p:txBody>
          <a:bodyPr/>
          <a:lstStyle/>
          <a:p>
            <a:r>
              <a:rPr lang="en-US" dirty="0" err="1"/>
              <a:t>생성할</a:t>
            </a:r>
            <a:r>
              <a:rPr lang="en-US" dirty="0"/>
              <a:t> NN Model </a:t>
            </a:r>
            <a:r>
              <a:rPr lang="en-US" dirty="0" err="1"/>
              <a:t>분석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Training set</a:t>
            </a:r>
          </a:p>
          <a:p>
            <a:pPr lvl="1"/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endParaRPr lang="en-US" dirty="0"/>
          </a:p>
          <a:p>
            <a:r>
              <a:rPr lang="en-US" dirty="0"/>
              <a:t>Test set</a:t>
            </a:r>
          </a:p>
          <a:p>
            <a:pPr lvl="1"/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endParaRPr lang="en-US" dirty="0"/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Learning rate</a:t>
            </a:r>
          </a:p>
          <a:p>
            <a:pPr lvl="2"/>
            <a:r>
              <a:rPr lang="en-US" dirty="0"/>
              <a:t>Default = 0.0001</a:t>
            </a:r>
          </a:p>
          <a:p>
            <a:pPr lvl="1"/>
            <a:r>
              <a:rPr lang="en-US" dirty="0"/>
              <a:t>Num of epochs</a:t>
            </a:r>
          </a:p>
          <a:p>
            <a:pPr lvl="2"/>
            <a:r>
              <a:rPr lang="en-US" dirty="0"/>
              <a:t>Default = 1500</a:t>
            </a:r>
          </a:p>
          <a:p>
            <a:pPr lvl="1"/>
            <a:r>
              <a:rPr lang="en-US" dirty="0"/>
              <a:t>Minibatch size</a:t>
            </a:r>
          </a:p>
          <a:p>
            <a:pPr lvl="2"/>
            <a:r>
              <a:rPr lang="en-US" dirty="0"/>
              <a:t>Default = 32</a:t>
            </a:r>
          </a:p>
          <a:p>
            <a:pPr lvl="1"/>
            <a:r>
              <a:rPr lang="en-US" dirty="0"/>
              <a:t>Optimizer</a:t>
            </a:r>
          </a:p>
          <a:p>
            <a:pPr lvl="2"/>
            <a:r>
              <a:rPr lang="en-US" b="1" dirty="0"/>
              <a:t>Adam</a:t>
            </a:r>
          </a:p>
          <a:p>
            <a:pPr lvl="1"/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C18C-2920-48A1-889E-7803DAB34AFB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36DF4-BC25-F798-D7E1-E2FD2E0C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8806"/>
            <a:ext cx="6018114" cy="517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2D28E31-359E-B8FF-CC0B-A7159D2E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665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KR" dirty="0"/>
              <a:t>Building Yout First Neural Network in TensorFlow - Train the Model (Setting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669" y="1002323"/>
            <a:ext cx="5343034" cy="5174640"/>
          </a:xfrm>
        </p:spPr>
        <p:txBody>
          <a:bodyPr/>
          <a:lstStyle/>
          <a:p>
            <a:r>
              <a:rPr lang="en-KR" dirty="0"/>
              <a:t>각 epoch마다 </a:t>
            </a:r>
            <a:r>
              <a:rPr lang="en-US" altLang="ko-KR" dirty="0"/>
              <a:t>: </a:t>
            </a:r>
          </a:p>
          <a:p>
            <a:pPr lvl="1"/>
            <a:r>
              <a:rPr lang="en-US" dirty="0"/>
              <a:t>Minibatch</a:t>
            </a:r>
            <a:r>
              <a:rPr lang="en-US" altLang="ko-KR" dirty="0"/>
              <a:t>(32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마다 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 err="1"/>
              <a:t>gradientTape</a:t>
            </a:r>
            <a:r>
              <a:rPr lang="en-US" altLang="ko-KR" dirty="0"/>
              <a:t>()</a:t>
            </a:r>
          </a:p>
          <a:p>
            <a:pPr lvl="3">
              <a:buFont typeface="+mj-lt"/>
              <a:buAutoNum type="arabicPeriod"/>
            </a:pPr>
            <a:r>
              <a:rPr lang="en-US" dirty="0"/>
              <a:t>Compute z3</a:t>
            </a:r>
          </a:p>
          <a:p>
            <a:pPr lvl="4"/>
            <a:r>
              <a:rPr lang="en-US" dirty="0"/>
              <a:t>Linear – </a:t>
            </a:r>
            <a:r>
              <a:rPr lang="en-US" dirty="0" err="1"/>
              <a:t>relu</a:t>
            </a:r>
            <a:r>
              <a:rPr lang="en-US" dirty="0"/>
              <a:t> – linear – </a:t>
            </a:r>
            <a:r>
              <a:rPr lang="en-US" dirty="0" err="1"/>
              <a:t>relu</a:t>
            </a:r>
            <a:r>
              <a:rPr lang="en-US" dirty="0"/>
              <a:t> - linear</a:t>
            </a:r>
          </a:p>
          <a:p>
            <a:pPr lvl="3">
              <a:buFont typeface="+mj-lt"/>
              <a:buAutoNum type="arabicPeriod"/>
            </a:pPr>
            <a:r>
              <a:rPr lang="en-US" dirty="0"/>
              <a:t>Compute loss of minibatch</a:t>
            </a:r>
          </a:p>
          <a:p>
            <a:pPr lvl="4"/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적용시켜</a:t>
            </a:r>
            <a:r>
              <a:rPr lang="en-US" dirty="0"/>
              <a:t> loss </a:t>
            </a:r>
            <a:r>
              <a:rPr lang="en-US" dirty="0" err="1"/>
              <a:t>구함</a:t>
            </a:r>
            <a:r>
              <a:rPr lang="en-US" altLang="ko-KR" dirty="0"/>
              <a:t>.</a:t>
            </a:r>
            <a:endParaRPr lang="en-US" dirty="0"/>
          </a:p>
          <a:p>
            <a:pPr lvl="2"/>
            <a:r>
              <a:rPr lang="en-US" dirty="0"/>
              <a:t>Tape</a:t>
            </a:r>
            <a:r>
              <a:rPr lang="ko-KR" altLang="en-US" dirty="0"/>
              <a:t>에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/>
              <a:t>parameters</a:t>
            </a:r>
            <a:r>
              <a:rPr lang="ko-KR" altLang="en-US" dirty="0" err="1"/>
              <a:t>를</a:t>
            </a:r>
            <a:r>
              <a:rPr lang="ko-KR" altLang="en-US" dirty="0"/>
              <a:t> 전달해</a:t>
            </a:r>
            <a:r>
              <a:rPr lang="en-US" altLang="ko-KR" dirty="0"/>
              <a:t>, gradient </a:t>
            </a:r>
            <a:r>
              <a:rPr lang="ko-KR" altLang="en-US" dirty="0"/>
              <a:t>계산</a:t>
            </a:r>
            <a:r>
              <a:rPr lang="en-US" altLang="ko-KR" dirty="0"/>
              <a:t>.</a:t>
            </a:r>
          </a:p>
          <a:p>
            <a:pPr lvl="2"/>
            <a:r>
              <a:rPr lang="en-US" dirty="0"/>
              <a:t>Adam </a:t>
            </a:r>
            <a:r>
              <a:rPr lang="en-US" dirty="0" err="1"/>
              <a:t>optimizer에</a:t>
            </a:r>
            <a:r>
              <a:rPr lang="en-US" dirty="0"/>
              <a:t> gradient</a:t>
            </a:r>
            <a:r>
              <a:rPr lang="en-US" altLang="ko-KR" dirty="0"/>
              <a:t>, parameters</a:t>
            </a:r>
            <a:r>
              <a:rPr lang="ko-KR" altLang="en-US" dirty="0" err="1"/>
              <a:t>를</a:t>
            </a:r>
            <a:r>
              <a:rPr lang="ko-KR" altLang="en-US" dirty="0"/>
              <a:t> 전달해 </a:t>
            </a:r>
            <a:r>
              <a:rPr lang="en-US" altLang="ko-KR" dirty="0"/>
              <a:t>update parameters</a:t>
            </a:r>
          </a:p>
          <a:p>
            <a:pPr lvl="2"/>
            <a:r>
              <a:rPr lang="en-US" dirty="0"/>
              <a:t>Epoch total loss += loss of minibatch</a:t>
            </a:r>
          </a:p>
          <a:p>
            <a:pPr lvl="1"/>
            <a:r>
              <a:rPr lang="en-US" dirty="0"/>
              <a:t>Compute loss of epoch</a:t>
            </a:r>
          </a:p>
          <a:p>
            <a:pPr lvl="1"/>
            <a:r>
              <a:rPr lang="en-US" dirty="0"/>
              <a:t>(printing information codes)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C0D6-3A86-4546-878D-B369C710E1C9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E9FBE-9DE0-9C0F-96ED-9141DBF3C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84"/>
          <a:stretch/>
        </p:blipFill>
        <p:spPr>
          <a:xfrm>
            <a:off x="838200" y="1002323"/>
            <a:ext cx="4894386" cy="517464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A9096E-7F4A-BEA9-ACC5-3136098FCFAC}"/>
                  </a:ext>
                </a:extLst>
              </p14:cNvPr>
              <p14:cNvContentPartPr/>
              <p14:nvPr/>
            </p14:nvContentPartPr>
            <p14:xfrm>
              <a:off x="2924502" y="2747935"/>
              <a:ext cx="2683440" cy="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A9096E-7F4A-BEA9-ACC5-3136098FC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8862" y="2676295"/>
                <a:ext cx="2755080" cy="171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FF68E-6DCE-C060-9EA8-62B2C26A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5263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KR" dirty="0"/>
              <a:t>Building Yout First Neural Network in TensorFlow - Train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6427763" cy="5174640"/>
          </a:xfrm>
        </p:spPr>
        <p:txBody>
          <a:bodyPr/>
          <a:lstStyle/>
          <a:p>
            <a:r>
              <a:rPr lang="en-KR" dirty="0"/>
              <a:t>실행결과 </a:t>
            </a:r>
            <a:r>
              <a:rPr lang="en-US" altLang="ko-KR" dirty="0"/>
              <a:t>: </a:t>
            </a:r>
          </a:p>
          <a:p>
            <a:pPr lvl="1"/>
            <a:r>
              <a:rPr lang="en-US" dirty="0" err="1"/>
              <a:t>Epoch마다</a:t>
            </a:r>
            <a:r>
              <a:rPr lang="en-US" dirty="0"/>
              <a:t> </a:t>
            </a:r>
            <a:r>
              <a:rPr lang="en-US" dirty="0" err="1"/>
              <a:t>loss는</a:t>
            </a:r>
            <a:r>
              <a:rPr lang="en-US" dirty="0"/>
              <a:t> </a:t>
            </a:r>
            <a:r>
              <a:rPr lang="en-US" dirty="0" err="1"/>
              <a:t>점점</a:t>
            </a:r>
            <a:r>
              <a:rPr lang="en-US" dirty="0"/>
              <a:t> </a:t>
            </a:r>
            <a:r>
              <a:rPr lang="en-US" dirty="0" err="1"/>
              <a:t>감소함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Training, test </a:t>
            </a:r>
            <a:r>
              <a:rPr lang="en-US" altLang="ko-KR" dirty="0"/>
              <a:t>set</a:t>
            </a:r>
            <a:r>
              <a:rPr lang="ko-KR" altLang="en-US" dirty="0"/>
              <a:t>에 대한 </a:t>
            </a:r>
            <a:r>
              <a:rPr lang="en-US" dirty="0" err="1"/>
              <a:t>acc</a:t>
            </a:r>
            <a:r>
              <a:rPr lang="en-US" altLang="ko-KR" dirty="0" err="1"/>
              <a:t>u</a:t>
            </a:r>
            <a:r>
              <a:rPr lang="en-US" dirty="0" err="1"/>
              <a:t>racy도</a:t>
            </a:r>
            <a:r>
              <a:rPr lang="en-US" dirty="0"/>
              <a:t> </a:t>
            </a:r>
            <a:r>
              <a:rPr lang="en-US" dirty="0" err="1"/>
              <a:t>점점</a:t>
            </a:r>
            <a:r>
              <a:rPr lang="en-US" dirty="0"/>
              <a:t> </a:t>
            </a:r>
            <a:r>
              <a:rPr lang="en-US" dirty="0" err="1"/>
              <a:t>증가함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이로써</a:t>
            </a:r>
            <a:r>
              <a:rPr lang="en-US" dirty="0"/>
              <a:t> </a:t>
            </a:r>
            <a:r>
              <a:rPr lang="en-US" dirty="0" err="1"/>
              <a:t>tensorflow로</a:t>
            </a:r>
            <a:r>
              <a:rPr lang="en-US" dirty="0"/>
              <a:t> neural network </a:t>
            </a:r>
            <a:r>
              <a:rPr lang="en-US" dirty="0" err="1"/>
              <a:t>를</a:t>
            </a:r>
            <a:r>
              <a:rPr lang="en-US" dirty="0"/>
              <a:t> </a:t>
            </a:r>
            <a:r>
              <a:rPr lang="en-US" dirty="0" err="1"/>
              <a:t>구현하는데에</a:t>
            </a:r>
            <a:r>
              <a:rPr lang="en-US" dirty="0"/>
              <a:t> </a:t>
            </a:r>
            <a:r>
              <a:rPr lang="en-US" dirty="0" err="1"/>
              <a:t>성공하였음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2F73-A767-4682-9D5E-412C5D3CD7AA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E81B5-A2FB-414B-A293-75887DA8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2309722"/>
            <a:ext cx="4566872" cy="3867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6CD22-AB89-AFDB-27B4-DB4FC41E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6"/>
          <a:stretch/>
        </p:blipFill>
        <p:spPr>
          <a:xfrm>
            <a:off x="7682551" y="1002323"/>
            <a:ext cx="3671249" cy="517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DBD360-4C46-B065-D2C2-01594937B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68779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4. </a:t>
            </a:r>
            <a:r>
              <a:rPr lang="en-KR" dirty="0"/>
              <a:t>Bibliography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A197-AD76-4F10-93A7-EB93504C0C45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3E2A5-4E30-CFDB-757D-208BF6D2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1002324"/>
            <a:ext cx="36195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564605A-2B21-CF02-2C6A-8F1774170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5106571"/>
                <a:ext cx="10515599" cy="1070391"/>
              </a:xfrm>
            </p:spPr>
            <p:txBody>
              <a:bodyPr>
                <a:normAutofit/>
              </a:bodyPr>
              <a:lstStyle/>
              <a:p>
                <a:r>
                  <a:rPr lang="en-US" sz="1400" dirty="0"/>
                  <a:t>T</a:t>
                </a:r>
                <a:r>
                  <a:rPr lang="en-KR" sz="1400" dirty="0"/>
                  <a:t>ape.gradient(A, B)는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sz="1400" dirty="0"/>
                  <a:t>를 자동으로 구해줌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sz="1400" dirty="0" err="1"/>
                  <a:t>오른쪽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예시에서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KR" sz="1400" dirty="0"/>
                  <a:t>일 때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sz="1400" dirty="0"/>
                  <a:t>임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됨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KR" sz="12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A564605A-2B21-CF02-2C6A-8F1774170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5106571"/>
                <a:ext cx="10515599" cy="1070391"/>
              </a:xfrm>
              <a:blipFill>
                <a:blip r:embed="rId4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39A2081-C8E6-2228-8780-C58EB27D1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05641"/>
            <a:ext cx="3470142" cy="3921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E95D63-3AE3-F9D6-A6D1-8FF65FB9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7923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5844-0A17-2588-408A-301B5667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1B4A-ECFF-4003-F17B-327CA014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5835732" cy="485830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Packages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Checking TensorFlow Version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Basic Optimization with Gradient Tape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Linear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Computing the Sidmoid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Using One Hot Encodings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Initialize the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Building Yout First Neural Network in TensorFlow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Implement Forward Propagation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Compute the Total Loss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Train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Bibliography</a:t>
            </a:r>
          </a:p>
          <a:p>
            <a:pPr marL="800100" lvl="1" indent="-342900">
              <a:buFont typeface="+mj-lt"/>
              <a:buAutoNum type="arabicPeriod"/>
            </a:pP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BA7F-CF0A-7835-AB2A-97896B5D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941E-6F01-46FF-BB6E-9655DB457C6B}" type="datetime4">
              <a:rPr lang="en-US" altLang="ko-KR" smtClean="0"/>
              <a:t>August 17,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C314-3756-3DE1-F56C-1363367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A4E87-438E-AE83-04C7-EFC6DBED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343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AECD-0A24-F045-3B8D-06FA6228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1. </a:t>
            </a:r>
            <a:r>
              <a:rPr lang="en-US" dirty="0"/>
              <a:t>Packages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5F8D-22E6-1A76-C2C7-D3C60BC50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KR" dirty="0"/>
              <a:t>oading some packages</a:t>
            </a:r>
          </a:p>
          <a:p>
            <a:pPr lvl="1"/>
            <a:r>
              <a:rPr lang="en-KR" dirty="0"/>
              <a:t>h5py : h5py</a:t>
            </a:r>
            <a:r>
              <a:rPr lang="ko-KR" altLang="en-US" dirty="0"/>
              <a:t> 데이터 포맷 다룰 수 있음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Numpy : </a:t>
            </a:r>
            <a:r>
              <a:rPr lang="ko-KR" altLang="en-US" dirty="0"/>
              <a:t>수학 계산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/>
              <a:t>Tensorflow : Deep Learning Framework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/>
              <a:t>Matplotlib : plotting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FA26-E048-C597-96E6-5D20046E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A5D4-D8E3-4E75-B22A-AF268CA77A66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AD4AA-8F35-290F-02FE-AC3E7C7B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EC596-070B-36C8-3EAF-49BBD636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185" y="1002323"/>
            <a:ext cx="4883615" cy="2758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5D60751-DBC9-C493-235A-2A520037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600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을 불러옴</a:t>
            </a:r>
            <a:endParaRPr lang="en-US" altLang="ko-KR" dirty="0"/>
          </a:p>
          <a:p>
            <a:pPr lvl="1"/>
            <a:r>
              <a:rPr lang="en-US" altLang="ko-KR" dirty="0"/>
              <a:t>Train dataset : train_signs_h5</a:t>
            </a:r>
          </a:p>
          <a:p>
            <a:pPr lvl="2"/>
            <a:r>
              <a:rPr lang="en-US" altLang="ko-KR" dirty="0" err="1"/>
              <a:t>Train_set_x</a:t>
            </a:r>
            <a:r>
              <a:rPr lang="en-US" altLang="ko-KR" dirty="0"/>
              <a:t>, </a:t>
            </a:r>
            <a:r>
              <a:rPr lang="en-US" altLang="ko-KR" dirty="0" err="1"/>
              <a:t>Train_set_y</a:t>
            </a:r>
            <a:r>
              <a:rPr lang="ko-KR" altLang="en-US" dirty="0"/>
              <a:t>로 다시 구분함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Test dataset : test_signs_h5</a:t>
            </a:r>
          </a:p>
          <a:p>
            <a:pPr lvl="2"/>
            <a:r>
              <a:rPr lang="en-US" altLang="ko-KR" dirty="0" err="1"/>
              <a:t>Test_set_x</a:t>
            </a:r>
            <a:r>
              <a:rPr lang="en-US" altLang="ko-KR" dirty="0"/>
              <a:t>, </a:t>
            </a:r>
            <a:r>
              <a:rPr lang="en-US" altLang="ko-KR" dirty="0" err="1"/>
              <a:t>Test_set_y</a:t>
            </a:r>
            <a:r>
              <a:rPr lang="ko-KR" altLang="en-US" dirty="0"/>
              <a:t>로 다시 구분함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r>
              <a:rPr lang="en-US" altLang="ko-KR" dirty="0" err="1"/>
              <a:t>X_train</a:t>
            </a:r>
            <a:r>
              <a:rPr lang="ko-KR" altLang="en-US" dirty="0"/>
              <a:t>의 생김새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Tensorflow.python.data.ops.dataset_ops.TensorSliceDataset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example</a:t>
            </a:r>
            <a:r>
              <a:rPr lang="ko-KR" altLang="en-US" dirty="0"/>
              <a:t>의 </a:t>
            </a:r>
            <a:r>
              <a:rPr lang="en-US" altLang="ko-KR" dirty="0"/>
              <a:t>shape:</a:t>
            </a:r>
          </a:p>
          <a:p>
            <a:pPr lvl="2"/>
            <a:r>
              <a:rPr lang="en-US" altLang="ko-KR" dirty="0" err="1"/>
              <a:t>TensorSpec</a:t>
            </a:r>
            <a:r>
              <a:rPr lang="en-US" altLang="ko-KR" dirty="0"/>
              <a:t>(shape=(</a:t>
            </a:r>
            <a:r>
              <a:rPr lang="en-US" altLang="ko-KR" dirty="0">
                <a:solidFill>
                  <a:srgbClr val="0070C0"/>
                </a:solidFill>
              </a:rPr>
              <a:t>64,64,3), </a:t>
            </a:r>
            <a:r>
              <a:rPr lang="en-US" altLang="ko-KR" dirty="0" err="1"/>
              <a:t>dtype</a:t>
            </a:r>
            <a:r>
              <a:rPr lang="en-US" altLang="ko-KR" dirty="0"/>
              <a:t>=tf.uint8, name=None)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84CE-B338-4B98-B20C-C1C8662E0A77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A0276-B0EA-C6CE-3B4A-560A2FD8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75" y="1002323"/>
            <a:ext cx="5013625" cy="4527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7C7E5-707D-C888-A326-70CFCCD2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931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Y_train</a:t>
            </a:r>
            <a:r>
              <a:rPr lang="ko-KR" altLang="en-US" dirty="0"/>
              <a:t>의 생김새</a:t>
            </a:r>
            <a:endParaRPr lang="en-US" altLang="ko-KR" dirty="0"/>
          </a:p>
          <a:p>
            <a:pPr lvl="1"/>
            <a:r>
              <a:rPr lang="en-US" altLang="ko-KR" dirty="0"/>
              <a:t>{0, 1, 2, 3, 4, 5}</a:t>
            </a:r>
            <a:r>
              <a:rPr lang="ko-KR" altLang="en-US" dirty="0"/>
              <a:t>중 하나의 정수를 가짐</a:t>
            </a:r>
            <a:r>
              <a:rPr lang="en-US" altLang="ko-KR" dirty="0"/>
              <a:t>.</a:t>
            </a:r>
            <a:endParaRPr lang="en-KR" dirty="0"/>
          </a:p>
          <a:p>
            <a:r>
              <a:rPr lang="en-KR" dirty="0"/>
              <a:t>x_train과 y_train의 각 순서쌍을 시각화 한 결과 </a:t>
            </a:r>
            <a:r>
              <a:rPr lang="en-US" altLang="ko-KR" dirty="0"/>
              <a:t>: </a:t>
            </a:r>
          </a:p>
          <a:p>
            <a:pPr lvl="1"/>
            <a:r>
              <a:rPr lang="en-US" dirty="0" err="1"/>
              <a:t>Y값들은</a:t>
            </a:r>
            <a:r>
              <a:rPr lang="en-US" dirty="0"/>
              <a:t> </a:t>
            </a:r>
            <a:r>
              <a:rPr lang="en-US" dirty="0" err="1"/>
              <a:t>펼친</a:t>
            </a:r>
            <a:r>
              <a:rPr lang="en-US" dirty="0"/>
              <a:t> </a:t>
            </a:r>
            <a:r>
              <a:rPr lang="en-US" dirty="0" err="1"/>
              <a:t>손가락의</a:t>
            </a:r>
            <a:r>
              <a:rPr lang="en-US" dirty="0"/>
              <a:t> </a:t>
            </a:r>
            <a:r>
              <a:rPr lang="en-US" dirty="0" err="1"/>
              <a:t>갯수인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알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6BE-B5DA-49A0-B5FC-E2D0E281D0FB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F3E4F-B629-6938-052D-FFA559AD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946" y="1332080"/>
            <a:ext cx="5079854" cy="4844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E420A7-FC5B-4AE4-84CC-F7D52568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2061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10092398" cy="5174640"/>
          </a:xfrm>
        </p:spPr>
        <p:txBody>
          <a:bodyPr/>
          <a:lstStyle/>
          <a:p>
            <a:r>
              <a:rPr lang="en-KR" dirty="0"/>
              <a:t>Normalize function : </a:t>
            </a:r>
          </a:p>
          <a:p>
            <a:pPr lvl="1"/>
            <a:r>
              <a:rPr lang="en-KR" dirty="0"/>
              <a:t>어떤 image에 대해 </a:t>
            </a:r>
            <a:r>
              <a:rPr lang="en-US" altLang="ko-KR" dirty="0"/>
              <a:t>255</a:t>
            </a:r>
            <a:r>
              <a:rPr lang="ko-KR" altLang="en-US" dirty="0"/>
              <a:t>로 나눈 뒤</a:t>
            </a:r>
            <a:r>
              <a:rPr lang="en-US" altLang="ko-KR" dirty="0"/>
              <a:t>, flatten</a:t>
            </a:r>
            <a:r>
              <a:rPr lang="ko-KR" altLang="en-US" dirty="0"/>
              <a:t>시켜 하나의 </a:t>
            </a:r>
            <a:r>
              <a:rPr lang="en-US" altLang="ko-KR" dirty="0"/>
              <a:t>vector</a:t>
            </a:r>
            <a:r>
              <a:rPr lang="ko-KR" altLang="en-US" dirty="0"/>
              <a:t>로 바꾸는 함수</a:t>
            </a:r>
            <a:endParaRPr lang="en-US" altLang="ko-KR" dirty="0"/>
          </a:p>
          <a:p>
            <a:pPr lvl="1"/>
            <a:r>
              <a:rPr lang="en-US" dirty="0"/>
              <a:t>64 * 64 * 3 </a:t>
            </a:r>
            <a:r>
              <a:rPr lang="ko-KR" altLang="en-US" dirty="0"/>
              <a:t>의 값들은 각각 </a:t>
            </a:r>
            <a:r>
              <a:rPr lang="en-US" altLang="ko-KR" dirty="0"/>
              <a:t>[0, 255]</a:t>
            </a:r>
            <a:r>
              <a:rPr lang="ko-KR" altLang="en-US" dirty="0"/>
              <a:t>가 아닌 </a:t>
            </a:r>
            <a:r>
              <a:rPr lang="en-US" altLang="ko-KR" dirty="0"/>
              <a:t>[0, 1]</a:t>
            </a:r>
            <a:r>
              <a:rPr lang="ko-KR" altLang="en-US" dirty="0"/>
              <a:t>사이의 범위를 가짐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현재</a:t>
            </a:r>
            <a:r>
              <a:rPr lang="en-US" dirty="0"/>
              <a:t> </a:t>
            </a:r>
            <a:r>
              <a:rPr lang="en-US" dirty="0" err="1"/>
              <a:t>단계에서는</a:t>
            </a:r>
            <a:r>
              <a:rPr lang="en-US" dirty="0"/>
              <a:t> </a:t>
            </a:r>
            <a:r>
              <a:rPr lang="en-US" dirty="0" err="1"/>
              <a:t>아직</a:t>
            </a:r>
            <a:r>
              <a:rPr lang="en-US" dirty="0"/>
              <a:t> </a:t>
            </a:r>
            <a:r>
              <a:rPr lang="en-US" dirty="0" err="1"/>
              <a:t>CNN을</a:t>
            </a:r>
            <a:r>
              <a:rPr lang="en-US" dirty="0"/>
              <a:t> </a:t>
            </a:r>
            <a:r>
              <a:rPr lang="en-US" dirty="0" err="1"/>
              <a:t>학습하지</a:t>
            </a:r>
            <a:r>
              <a:rPr lang="en-US" dirty="0"/>
              <a:t> </a:t>
            </a:r>
            <a:r>
              <a:rPr lang="en-US" dirty="0" err="1"/>
              <a:t>않아</a:t>
            </a:r>
            <a:r>
              <a:rPr lang="en-US" altLang="ko-KR" dirty="0"/>
              <a:t>, </a:t>
            </a:r>
            <a:r>
              <a:rPr lang="ko-KR" altLang="en-US" dirty="0"/>
              <a:t>기존 방식의 </a:t>
            </a:r>
            <a:r>
              <a:rPr lang="en-US" altLang="ko-KR" dirty="0"/>
              <a:t>Neural Network</a:t>
            </a:r>
            <a:r>
              <a:rPr lang="ko-KR" altLang="en-US" dirty="0"/>
              <a:t>로 진행하는 것을 볼 수 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76071-44B3-4F95-B6F2-B4D60F549056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1BC33-42FB-6A93-48F4-A26498E0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39" y="2275904"/>
            <a:ext cx="7870861" cy="3901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236EA-6E14-023F-C891-DB4946E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7825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 – Linear Function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F47C1-79EC-671C-CA28-81EE3104D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KR" dirty="0"/>
                  <a:t>inear function 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KR" dirty="0"/>
                  <a:t> 를 구현함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Assignment에선</a:t>
                </a:r>
                <a:r>
                  <a:rPr lang="en-US" dirty="0"/>
                  <a:t> Y = WX + </a:t>
                </a:r>
                <a:r>
                  <a:rPr lang="en-US" dirty="0" err="1"/>
                  <a:t>b로</a:t>
                </a:r>
                <a:r>
                  <a:rPr lang="en-US" dirty="0"/>
                  <a:t> </a:t>
                </a:r>
                <a:r>
                  <a:rPr lang="en-US" dirty="0" err="1"/>
                  <a:t>표현됨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r>
                  <a:rPr lang="en-US" dirty="0"/>
                  <a:t>TensorFlow </a:t>
                </a:r>
                <a:r>
                  <a:rPr lang="en-US" dirty="0" err="1"/>
                  <a:t>코드</a:t>
                </a:r>
                <a:r>
                  <a:rPr lang="en-US" dirty="0"/>
                  <a:t> </a:t>
                </a:r>
                <a:r>
                  <a:rPr lang="en-US" altLang="ko-KR" dirty="0"/>
                  <a:t>:</a:t>
                </a:r>
              </a:p>
              <a:p>
                <a:pPr lvl="1"/>
                <a:r>
                  <a:rPr lang="en-US" dirty="0" err="1"/>
                  <a:t>tf.constant</a:t>
                </a:r>
                <a:r>
                  <a:rPr lang="en-US" dirty="0"/>
                  <a:t>.(</a:t>
                </a:r>
                <a:r>
                  <a:rPr lang="en-US" dirty="0" err="1"/>
                  <a:t>np.random.randn</a:t>
                </a:r>
                <a:r>
                  <a:rPr lang="en-US" dirty="0"/>
                  <a:t>(3, 1), name=“X)</a:t>
                </a:r>
              </a:p>
              <a:p>
                <a:pPr lvl="2"/>
                <a:r>
                  <a:rPr lang="en-US" dirty="0"/>
                  <a:t>(3 by 1) </a:t>
                </a:r>
                <a:r>
                  <a:rPr lang="en-US" dirty="0" err="1"/>
                  <a:t>형태의</a:t>
                </a:r>
                <a:r>
                  <a:rPr lang="en-US" dirty="0"/>
                  <a:t> </a:t>
                </a:r>
                <a:r>
                  <a:rPr lang="en-US" dirty="0" err="1"/>
                  <a:t>정규분포</a:t>
                </a:r>
                <a:r>
                  <a:rPr lang="en-US" dirty="0"/>
                  <a:t> </a:t>
                </a:r>
                <a:r>
                  <a:rPr lang="en-US" dirty="0" err="1"/>
                  <a:t>X를</a:t>
                </a:r>
                <a:r>
                  <a:rPr lang="en-US" dirty="0"/>
                  <a:t> </a:t>
                </a:r>
                <a:r>
                  <a:rPr lang="en-US" dirty="0" err="1"/>
                  <a:t>생성함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dirty="0"/>
                  <a:t>이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는 상수로서 수정이 불가능함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1"/>
                <a:r>
                  <a:rPr lang="en-US" dirty="0" err="1"/>
                  <a:t>tf.add</a:t>
                </a:r>
                <a:r>
                  <a:rPr lang="en-US" dirty="0"/>
                  <a:t>(A,B)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a+b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반환함</a:t>
                </a:r>
                <a:r>
                  <a:rPr lang="en-US" altLang="ko-KR" dirty="0"/>
                  <a:t>..</a:t>
                </a:r>
                <a:endParaRPr lang="en-US" dirty="0"/>
              </a:p>
              <a:p>
                <a:pPr lvl="1"/>
                <a:r>
                  <a:rPr lang="en-US" dirty="0" err="1"/>
                  <a:t>tf.matmul</a:t>
                </a:r>
                <a:r>
                  <a:rPr lang="en-US" dirty="0"/>
                  <a:t>(A,B)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두 행렬을 곱을 반환함</a:t>
                </a:r>
                <a:r>
                  <a:rPr lang="en-US" altLang="ko-KR" dirty="0"/>
                  <a:t>.</a:t>
                </a:r>
              </a:p>
              <a:p>
                <a:endParaRPr lang="en-US" dirty="0"/>
              </a:p>
              <a:p>
                <a:r>
                  <a:rPr lang="en-US" dirty="0" err="1"/>
                  <a:t>X.shape</a:t>
                </a:r>
                <a:r>
                  <a:rPr lang="en-US" dirty="0"/>
                  <a:t> = (3, 1)</a:t>
                </a:r>
              </a:p>
              <a:p>
                <a:r>
                  <a:rPr lang="en-US" dirty="0" err="1"/>
                  <a:t>W.shape</a:t>
                </a:r>
                <a:r>
                  <a:rPr lang="en-US" dirty="0"/>
                  <a:t> = (4, 3)</a:t>
                </a:r>
              </a:p>
              <a:p>
                <a:r>
                  <a:rPr lang="en-US" dirty="0" err="1"/>
                  <a:t>b.shape</a:t>
                </a:r>
                <a:r>
                  <a:rPr lang="en-US" dirty="0"/>
                  <a:t> = (4, 1)</a:t>
                </a:r>
              </a:p>
              <a:p>
                <a:r>
                  <a:rPr lang="en-US" dirty="0" err="1"/>
                  <a:t>Y.shape</a:t>
                </a:r>
                <a:r>
                  <a:rPr lang="en-US" dirty="0"/>
                  <a:t> = (4, 1)</a:t>
                </a:r>
              </a:p>
              <a:p>
                <a:pPr lvl="1"/>
                <a:r>
                  <a:rPr lang="en-US" dirty="0" err="1"/>
                  <a:t>모두</a:t>
                </a:r>
                <a:r>
                  <a:rPr lang="en-US" dirty="0"/>
                  <a:t> </a:t>
                </a:r>
                <a:r>
                  <a:rPr lang="en-US" dirty="0" err="1"/>
                  <a:t>의도한</a:t>
                </a:r>
                <a:r>
                  <a:rPr lang="en-US" dirty="0"/>
                  <a:t> </a:t>
                </a:r>
                <a:r>
                  <a:rPr lang="en-US" dirty="0" err="1"/>
                  <a:t>대로</a:t>
                </a:r>
                <a:r>
                  <a:rPr lang="en-US" dirty="0"/>
                  <a:t> </a:t>
                </a:r>
                <a:r>
                  <a:rPr lang="en-US" dirty="0" err="1"/>
                  <a:t>계산이</a:t>
                </a:r>
                <a:r>
                  <a:rPr lang="en-US" dirty="0"/>
                  <a:t> </a:t>
                </a:r>
                <a:r>
                  <a:rPr lang="en-US" dirty="0" err="1"/>
                  <a:t>진행됨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DF47C1-79EC-671C-CA28-81EE3104D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8B3E-C151-4370-9D7F-07D0817B9715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43828-F3D2-2050-2DBD-48323F02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19" y="1002323"/>
            <a:ext cx="5103381" cy="43316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30898-2741-C6C7-4D16-1EBF5F2AB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727" y="4587993"/>
            <a:ext cx="2348073" cy="1588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F2B91C3-3B6B-78D3-2C00-47D66D97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41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 – </a:t>
            </a:r>
            <a:r>
              <a:rPr lang="en-KR" dirty="0"/>
              <a:t>Computing the Sidmoid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KR" dirty="0"/>
              <a:t>igmoid function : </a:t>
            </a:r>
          </a:p>
          <a:p>
            <a:pPr lvl="1"/>
            <a:r>
              <a:rPr lang="en-US" dirty="0"/>
              <a:t>T</a:t>
            </a:r>
            <a:r>
              <a:rPr lang="en-KR" dirty="0"/>
              <a:t>f.float32의 형태로 input을 바꾸어 준 뒤</a:t>
            </a:r>
            <a:r>
              <a:rPr lang="en-US" altLang="ko-KR" dirty="0"/>
              <a:t>,</a:t>
            </a:r>
          </a:p>
          <a:p>
            <a:pPr lvl="1"/>
            <a:r>
              <a:rPr lang="en-US" dirty="0" err="1"/>
              <a:t>그</a:t>
            </a:r>
            <a:r>
              <a:rPr lang="en-US" dirty="0"/>
              <a:t> </a:t>
            </a:r>
            <a:r>
              <a:rPr lang="en-US" dirty="0" err="1"/>
              <a:t>수를</a:t>
            </a:r>
            <a:r>
              <a:rPr lang="en-US" dirty="0"/>
              <a:t> sigmoid </a:t>
            </a:r>
            <a:r>
              <a:rPr lang="en-US" dirty="0" err="1"/>
              <a:t>함수에</a:t>
            </a:r>
            <a:r>
              <a:rPr lang="en-US" dirty="0"/>
              <a:t> </a:t>
            </a:r>
            <a:r>
              <a:rPr lang="en-US" dirty="0" err="1"/>
              <a:t>적용시킨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반환함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DCE4A-0654-4BB1-B384-D0DE4E169BE6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9C030-AEFA-DC42-3384-9E613EAD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281" y="1002323"/>
            <a:ext cx="5839519" cy="411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6AABC-4DC9-E3A8-EC04-7F153B144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1"/>
          <a:stretch/>
        </p:blipFill>
        <p:spPr>
          <a:xfrm>
            <a:off x="973081" y="2218874"/>
            <a:ext cx="4406320" cy="192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02AB52-FA02-85CC-9981-782973D2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1530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320B-3147-CCBD-B5D1-2166B39F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2. </a:t>
            </a:r>
            <a:r>
              <a:rPr lang="en-US" dirty="0"/>
              <a:t>Basic Optimization with Gradient Tape – </a:t>
            </a:r>
            <a:r>
              <a:rPr lang="en-KR" dirty="0"/>
              <a:t>Using One Hot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47C1-79EC-671C-CA28-81EE3104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4196137" cy="5174640"/>
          </a:xfrm>
        </p:spPr>
        <p:txBody>
          <a:bodyPr>
            <a:normAutofit/>
          </a:bodyPr>
          <a:lstStyle/>
          <a:p>
            <a:r>
              <a:rPr lang="en-KR" sz="1400" dirty="0"/>
              <a:t>Y값은 </a:t>
            </a:r>
            <a:r>
              <a:rPr lang="en-US" altLang="ko-KR" sz="1400" dirty="0"/>
              <a:t>{0, 1, 2, 3, 4, 5}</a:t>
            </a:r>
            <a:r>
              <a:rPr lang="ko-KR" altLang="en-US" sz="1400" dirty="0"/>
              <a:t>사이의 정수였음</a:t>
            </a:r>
            <a:r>
              <a:rPr lang="en-US" altLang="ko-KR" sz="1400" dirty="0"/>
              <a:t>.</a:t>
            </a:r>
          </a:p>
          <a:p>
            <a:r>
              <a:rPr lang="en-US" sz="1400" dirty="0" err="1"/>
              <a:t>이를</a:t>
            </a:r>
            <a:r>
              <a:rPr lang="en-US" sz="1400" dirty="0"/>
              <a:t> (6, 1)</a:t>
            </a:r>
            <a:r>
              <a:rPr lang="en-US" sz="1400" dirty="0" err="1"/>
              <a:t>의</a:t>
            </a:r>
            <a:r>
              <a:rPr lang="en-US" sz="1400" dirty="0"/>
              <a:t> </a:t>
            </a:r>
            <a:r>
              <a:rPr lang="en-US" sz="1400" dirty="0" err="1"/>
              <a:t>shape인</a:t>
            </a:r>
            <a:r>
              <a:rPr lang="en-US" sz="1400" dirty="0"/>
              <a:t> outpu</a:t>
            </a:r>
            <a:r>
              <a:rPr lang="en-US" altLang="ko-KR" sz="1400" dirty="0"/>
              <a:t>t</a:t>
            </a:r>
            <a:r>
              <a:rPr lang="ko-KR" altLang="en-US" sz="1400" dirty="0"/>
              <a:t>과 비교하기 위해</a:t>
            </a:r>
            <a:r>
              <a:rPr lang="en-US" altLang="ko-KR" sz="1400" dirty="0"/>
              <a:t>, “One Hot Encoding”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표현을 </a:t>
            </a:r>
            <a:r>
              <a:rPr lang="ko-KR" altLang="en-US" sz="1400" dirty="0" err="1"/>
              <a:t>바꿔줌</a:t>
            </a:r>
            <a:r>
              <a:rPr lang="en-US" altLang="ko-KR" sz="1400" dirty="0"/>
              <a:t>.</a:t>
            </a:r>
          </a:p>
          <a:p>
            <a:pPr lvl="1"/>
            <a:r>
              <a:rPr lang="en-US" sz="1200" dirty="0" err="1"/>
              <a:t>오른쪽</a:t>
            </a:r>
            <a:r>
              <a:rPr lang="en-US" sz="1200" dirty="0"/>
              <a:t> </a:t>
            </a:r>
            <a:r>
              <a:rPr lang="en-US" sz="1200" dirty="0" err="1"/>
              <a:t>그림처럼</a:t>
            </a:r>
            <a:r>
              <a:rPr lang="en-US" altLang="ko-KR" sz="1200" dirty="0"/>
              <a:t>, </a:t>
            </a:r>
            <a:r>
              <a:rPr lang="ko-KR" altLang="en-US" sz="1200" dirty="0"/>
              <a:t>각 </a:t>
            </a:r>
            <a:r>
              <a:rPr lang="en-US" altLang="ko-KR" sz="1200" dirty="0"/>
              <a:t>index</a:t>
            </a:r>
            <a:r>
              <a:rPr lang="ko-KR" altLang="en-US" sz="1200" dirty="0"/>
              <a:t>에 해당하는 값만 </a:t>
            </a:r>
            <a:r>
              <a:rPr lang="en-US" altLang="ko-KR" sz="1200" dirty="0"/>
              <a:t>1</a:t>
            </a:r>
            <a:r>
              <a:rPr lang="ko-KR" altLang="en-US" sz="1200" dirty="0"/>
              <a:t>인 </a:t>
            </a:r>
            <a:r>
              <a:rPr lang="en-US" altLang="ko-KR" sz="1200" dirty="0"/>
              <a:t>vector</a:t>
            </a:r>
            <a:r>
              <a:rPr lang="ko-KR" altLang="en-US" sz="1200" dirty="0"/>
              <a:t>가 각각 생성됨</a:t>
            </a:r>
            <a:r>
              <a:rPr lang="en-US" altLang="ko-KR" sz="1200" dirty="0"/>
              <a:t>.</a:t>
            </a:r>
          </a:p>
          <a:p>
            <a:endParaRPr lang="en-US" sz="1400" dirty="0"/>
          </a:p>
          <a:p>
            <a:r>
              <a:rPr lang="en-US" sz="1400" dirty="0" err="1"/>
              <a:t>tf.one_hot</a:t>
            </a:r>
            <a:r>
              <a:rPr lang="en-US" sz="1400" dirty="0"/>
              <a:t>(</a:t>
            </a:r>
            <a:r>
              <a:rPr lang="en-US" altLang="ko-KR" sz="1400" dirty="0"/>
              <a:t>l</a:t>
            </a:r>
            <a:r>
              <a:rPr lang="en-US" sz="1400" dirty="0"/>
              <a:t>abel, depth, axis=0))</a:t>
            </a:r>
          </a:p>
          <a:p>
            <a:pPr lvl="1"/>
            <a:r>
              <a:rPr lang="en-US" sz="1200" dirty="0" err="1"/>
              <a:t>Label에</a:t>
            </a:r>
            <a:r>
              <a:rPr lang="en-US" sz="1200" dirty="0"/>
              <a:t> </a:t>
            </a:r>
            <a:r>
              <a:rPr lang="en-US" sz="1200" dirty="0" err="1"/>
              <a:t>대해</a:t>
            </a:r>
            <a:r>
              <a:rPr lang="en-US" sz="1200" dirty="0"/>
              <a:t> </a:t>
            </a:r>
            <a:r>
              <a:rPr lang="en-US" sz="1200" dirty="0" err="1"/>
              <a:t>depth단계로</a:t>
            </a:r>
            <a:r>
              <a:rPr lang="en-US" sz="1200" dirty="0"/>
              <a:t> </a:t>
            </a:r>
            <a:r>
              <a:rPr lang="en-US" sz="1200" dirty="0" err="1"/>
              <a:t>ont</a:t>
            </a:r>
            <a:r>
              <a:rPr lang="en-US" sz="1200" dirty="0"/>
              <a:t> hot encoding </a:t>
            </a:r>
            <a:r>
              <a:rPr lang="en-US" sz="1200" dirty="0" err="1"/>
              <a:t>함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 err="1"/>
              <a:t>Tf.reshape</a:t>
            </a:r>
            <a:r>
              <a:rPr lang="en-US" altLang="ko-KR" sz="1400" dirty="0"/>
              <a:t>(~, [-1,])</a:t>
            </a:r>
          </a:p>
          <a:p>
            <a:pPr lvl="1"/>
            <a:r>
              <a:rPr lang="ko-KR" altLang="en-US" sz="1200" dirty="0"/>
              <a:t>오른쪽 그림처럼</a:t>
            </a:r>
            <a:r>
              <a:rPr lang="en-US" altLang="ko-KR" sz="1200" dirty="0"/>
              <a:t>, column vector</a:t>
            </a:r>
            <a:r>
              <a:rPr lang="ko-KR" altLang="en-US" sz="1200" dirty="0"/>
              <a:t>을 여러 개 이어 붙여 줌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693-64D4-86D2-FF99-FFC2BADD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8DEB-ABB7-4510-99B5-D37B6B042F9C}" type="datetime4">
              <a:rPr lang="en-US" altLang="ko-KR" smtClean="0"/>
              <a:t>August 17,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1F36-E387-FA94-A83C-A253BB40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FB069-221F-56E8-3150-01AB0598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912" y="1002322"/>
            <a:ext cx="6221888" cy="5174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ADD63-97AD-0812-1800-C808E7624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35"/>
          <a:stretch/>
        </p:blipFill>
        <p:spPr>
          <a:xfrm>
            <a:off x="907128" y="5677568"/>
            <a:ext cx="4127209" cy="457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8157C-8873-73EA-26B1-E5D3C83D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3959263"/>
            <a:ext cx="13208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4448A-9650-8CEC-33AD-BCD8C9D21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637" y="4010625"/>
            <a:ext cx="214551" cy="7560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17B557-887E-92BE-9B12-4AF120831842}"/>
              </a:ext>
            </a:extLst>
          </p:cNvPr>
          <p:cNvCxnSpPr/>
          <p:nvPr/>
        </p:nvCxnSpPr>
        <p:spPr>
          <a:xfrm>
            <a:off x="2274992" y="4397413"/>
            <a:ext cx="345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345D6DF-10E3-A397-FCB1-17DD71A2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17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29635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8383</TotalTime>
  <Words>1309</Words>
  <Application>Microsoft Office PowerPoint</Application>
  <PresentationFormat>와이드스크린</PresentationFormat>
  <Paragraphs>212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Cambria Math</vt:lpstr>
      <vt:lpstr>Custom Design</vt:lpstr>
      <vt:lpstr>Improving Deep Neural Networks: Hyperparameter Tuning, Batch Normalization and Programming Frameworks  (Andrew Ng)  &lt;Week 3 Assignment&gt;</vt:lpstr>
      <vt:lpstr>목차</vt:lpstr>
      <vt:lpstr>1. Packages</vt:lpstr>
      <vt:lpstr>2. Basic Optimization with Gradient Tape</vt:lpstr>
      <vt:lpstr>2. Basic Optimization with Gradient Tape</vt:lpstr>
      <vt:lpstr>2. Basic Optimization with Gradient Tape</vt:lpstr>
      <vt:lpstr>2. Basic Optimization with Gradient Tape – Linear Function</vt:lpstr>
      <vt:lpstr>2. Basic Optimization with Gradient Tape – Computing the Sidmoid</vt:lpstr>
      <vt:lpstr>2. Basic Optimization with Gradient Tape – Using One Hot Encodings</vt:lpstr>
      <vt:lpstr>2. Basic Optimization with Gradient Tape – Initialize the Parameters</vt:lpstr>
      <vt:lpstr>2. Basic Optimization with Gradient Tape – Initialize the Parameters</vt:lpstr>
      <vt:lpstr>3. Building Yout First Neural Network in TensorFlow - Implement Forward prop</vt:lpstr>
      <vt:lpstr>3. Building Yout First Neural Network in TensorFlow - Compute the Total Loss</vt:lpstr>
      <vt:lpstr>3. Building Yout First Neural Network in TensorFlow - Train the Model (Setting 1)</vt:lpstr>
      <vt:lpstr>3. Building Yout First Neural Network in TensorFlow - Train the Model (Setting 2)</vt:lpstr>
      <vt:lpstr>3. Building Yout First Neural Network in TensorFlow - Train the Model</vt:lpstr>
      <vt:lpstr>4. 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549</cp:revision>
  <dcterms:created xsi:type="dcterms:W3CDTF">2023-06-22T01:53:31Z</dcterms:created>
  <dcterms:modified xsi:type="dcterms:W3CDTF">2023-08-17T14:48:42Z</dcterms:modified>
</cp:coreProperties>
</file>